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70" r:id="rId7"/>
    <p:sldId id="262" r:id="rId8"/>
    <p:sldId id="263" r:id="rId9"/>
    <p:sldId id="265" r:id="rId10"/>
    <p:sldId id="267" r:id="rId11"/>
    <p:sldId id="268" r:id="rId12"/>
    <p:sldId id="269" r:id="rId13"/>
    <p:sldId id="271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-80" y="-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6155320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f368c5e975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f368c5e975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368c5e975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368c5e975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f368c5e97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f368c5e97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f368c5e9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f368c5e9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368c5e97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368c5e97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f368c5e975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f368c5e975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f368c5e97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f368c5e97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f368c5e97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f368c5e97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74c3c3b8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74c3c3b8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f368c5e975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f368c5e975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f368c5e97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f368c5e97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f368c5e97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f368c5e97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spaceappschallenge.org/nasa-space-apps-2024/2024-local-events/noida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63472" y="2867327"/>
            <a:ext cx="8760000" cy="20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u="sng" dirty="0">
                <a:latin typeface="Castellar" panose="020A0402060406010301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Team Details </a:t>
            </a:r>
            <a:r>
              <a:rPr lang="en-GB" sz="1800" b="1" u="sng" dirty="0">
                <a:latin typeface="Castellar" panose="020A0402060406010301" pitchFamily="18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sz="1800" b="1" u="sng" dirty="0">
              <a:latin typeface="Castellar" panose="020A0402060406010301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 sz="1800" b="1" dirty="0">
                <a:latin typeface="Book Antiqua" panose="02040602050305030304" pitchFamily="18" charset="0"/>
              </a:rPr>
              <a:t>Team name</a:t>
            </a:r>
            <a:r>
              <a:rPr lang="en-GB" sz="1800" b="1" dirty="0">
                <a:latin typeface="Baskerville Old Face" panose="02020602080505020303" pitchFamily="18" charset="0"/>
              </a:rPr>
              <a:t>: </a:t>
            </a:r>
            <a:r>
              <a:rPr lang="en-GB" sz="1800" b="1" dirty="0">
                <a:latin typeface="Arial Black" panose="020B0A04020102020204" pitchFamily="34" charset="0"/>
              </a:rPr>
              <a:t>Tech Grades</a:t>
            </a:r>
            <a:endParaRPr sz="1800" b="1" dirty="0">
              <a:latin typeface="Arial Black" panose="020B0A04020102020204" pitchFamily="34" charset="0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 sz="1800" b="1" dirty="0">
                <a:latin typeface="Book Antiqua" panose="02040602050305030304" pitchFamily="18" charset="0"/>
              </a:rPr>
              <a:t>Team leader name</a:t>
            </a:r>
            <a:r>
              <a:rPr lang="en-GB" sz="1800" b="1" dirty="0">
                <a:latin typeface="Baskerville Old Face" panose="02020602080505020303" pitchFamily="18" charset="0"/>
              </a:rPr>
              <a:t>: Bhaskar Raj</a:t>
            </a:r>
            <a:endParaRPr sz="1800" b="1" dirty="0">
              <a:latin typeface="Baskerville Old Face" panose="02020602080505020303" pitchFamily="18" charset="0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 sz="1800" b="1" dirty="0">
                <a:latin typeface="Book Antiqua" panose="02040602050305030304" pitchFamily="18" charset="0"/>
              </a:rPr>
              <a:t>Problem Statement: </a:t>
            </a:r>
            <a:r>
              <a:rPr lang="en-GB" sz="1800" b="1" u="sng" dirty="0">
                <a:latin typeface="Baskerville Old Face" panose="02020602080505020303" pitchFamily="18" charset="0"/>
              </a:rPr>
              <a:t>PACE IN THE CLASSROOM</a:t>
            </a:r>
            <a:endParaRPr sz="1800" b="1" u="sng" dirty="0">
              <a:latin typeface="Baskerville Old Face" panose="02020602080505020303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4"/>
          <p:cNvSpPr txBox="1"/>
          <p:nvPr/>
        </p:nvSpPr>
        <p:spPr>
          <a:xfrm>
            <a:off x="109950" y="781900"/>
            <a:ext cx="8894100" cy="6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 dirty="0">
                <a:latin typeface="Castellar" panose="020A0402060406010301" pitchFamily="18" charset="0"/>
              </a:rPr>
              <a:t>for future </a:t>
            </a:r>
            <a:r>
              <a:rPr lang="en-US" sz="2400" u="sng" dirty="0" err="1">
                <a:latin typeface="Castellar" panose="020A0402060406010301" pitchFamily="18" charset="0"/>
              </a:rPr>
              <a:t>devlopment</a:t>
            </a:r>
            <a:r>
              <a:rPr lang="en-US" sz="2400" u="sng" dirty="0">
                <a:latin typeface="Castellar" panose="020A0402060406010301" pitchFamily="18" charset="0"/>
              </a:rPr>
              <a:t>  </a:t>
            </a:r>
            <a:r>
              <a:rPr lang="en-US" sz="2400" dirty="0">
                <a:latin typeface="Castellar" panose="020A0402060406010301" pitchFamily="18" charset="0"/>
              </a:rPr>
              <a:t>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Castellar" panose="020A0402060406010301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latin typeface="Calisto MT" panose="02040603050505030304" pitchFamily="18" charset="0"/>
              </a:rPr>
              <a:t>Partnership with external projects.  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2400" dirty="0">
              <a:latin typeface="Calisto MT" panose="0204060305050503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latin typeface="Calisto MT" panose="02040603050505030304" pitchFamily="18" charset="0"/>
              </a:rPr>
              <a:t>Social media involvement for research. 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2400" dirty="0">
              <a:latin typeface="Calisto MT" panose="0204060305050503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latin typeface="Calisto MT" panose="02040603050505030304" pitchFamily="18" charset="0"/>
              </a:rPr>
              <a:t>Time to time security up gradation.  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2400" dirty="0">
              <a:latin typeface="Calisto MT" panose="0204060305050503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latin typeface="Calisto MT" panose="02040603050505030304" pitchFamily="18" charset="0"/>
              </a:rPr>
              <a:t>Direct students to teacher conversations will be their</a:t>
            </a:r>
            <a:r>
              <a:rPr lang="en-US" sz="1800" dirty="0">
                <a:latin typeface="Calisto MT" panose="02040603050505030304" pitchFamily="18" charset="0"/>
              </a:rPr>
              <a:t>.</a:t>
            </a:r>
            <a:endParaRPr lang="en-US"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5"/>
          <p:cNvSpPr txBox="1"/>
          <p:nvPr/>
        </p:nvSpPr>
        <p:spPr>
          <a:xfrm>
            <a:off x="146600" y="843000"/>
            <a:ext cx="8833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 dirty="0">
                <a:latin typeface="Castellar" pitchFamily="18" charset="0"/>
              </a:rPr>
              <a:t>Provide links to your:</a:t>
            </a:r>
            <a:endParaRPr sz="2400" u="sng" dirty="0">
              <a:latin typeface="Castellar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114300" lvl="0">
              <a:buSzPts val="1800"/>
            </a:pPr>
            <a:r>
              <a:rPr lang="en-GB" sz="1800" dirty="0" smtClean="0"/>
              <a:t> </a:t>
            </a:r>
            <a:r>
              <a:rPr lang="en-GB" sz="1800" dirty="0" err="1" smtClean="0">
                <a:latin typeface="Castellar" pitchFamily="18" charset="0"/>
              </a:rPr>
              <a:t>GitHub</a:t>
            </a:r>
            <a:r>
              <a:rPr lang="en-GB" sz="1800" dirty="0" smtClean="0">
                <a:latin typeface="Castellar" pitchFamily="18" charset="0"/>
              </a:rPr>
              <a:t> </a:t>
            </a:r>
            <a:r>
              <a:rPr lang="en-GB" sz="1800" dirty="0">
                <a:latin typeface="Castellar" pitchFamily="18" charset="0"/>
              </a:rPr>
              <a:t>Public </a:t>
            </a:r>
            <a:r>
              <a:rPr lang="en-GB" sz="1800" dirty="0" smtClean="0">
                <a:latin typeface="Castellar" pitchFamily="18" charset="0"/>
              </a:rPr>
              <a:t>Repository:</a:t>
            </a:r>
          </a:p>
          <a:p>
            <a:pPr marL="114300" lvl="0">
              <a:buSzPts val="1800"/>
            </a:pPr>
            <a:r>
              <a:rPr lang="en-GB" sz="1800" dirty="0" smtClean="0"/>
              <a:t> https</a:t>
            </a:r>
            <a:r>
              <a:rPr lang="en-GB" sz="1800" dirty="0"/>
              <a:t>://github.com/bhaskar950880/TECH_GRADES.git</a:t>
            </a:r>
            <a:endParaRPr sz="1800" dirty="0"/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sz="1800" dirty="0" smtClean="0"/>
              <a:t>      </a:t>
            </a: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sz="1800" dirty="0"/>
              <a:t> </a:t>
            </a:r>
            <a:r>
              <a:rPr lang="en-GB" sz="1800" dirty="0" smtClean="0">
                <a:latin typeface="Castellar" pitchFamily="18" charset="0"/>
              </a:rPr>
              <a:t>Demo </a:t>
            </a:r>
            <a:r>
              <a:rPr lang="en-GB" sz="1800" dirty="0">
                <a:latin typeface="Castellar" pitchFamily="18" charset="0"/>
              </a:rPr>
              <a:t>Video Link (3 Minutes</a:t>
            </a:r>
            <a:r>
              <a:rPr lang="en-GB" sz="1800" dirty="0" smtClean="0">
                <a:latin typeface="Castellar" pitchFamily="18" charset="0"/>
              </a:rPr>
              <a:t>):</a:t>
            </a:r>
          </a:p>
          <a:p>
            <a:pPr marL="114300" lvl="0">
              <a:buSzPts val="1800"/>
            </a:pPr>
            <a:r>
              <a:rPr lang="en-GB" sz="1800" dirty="0">
                <a:latin typeface="Castellar" pitchFamily="18" charset="0"/>
              </a:rPr>
              <a:t> </a:t>
            </a:r>
            <a:r>
              <a:rPr lang="en-GB" sz="1800" dirty="0" smtClean="0">
                <a:latin typeface="+mj-lt"/>
              </a:rPr>
              <a:t>https</a:t>
            </a:r>
            <a:r>
              <a:rPr lang="en-GB" sz="1800" dirty="0">
                <a:latin typeface="+mj-lt"/>
              </a:rPr>
              <a:t>://drive.google.com/drive/folders/1HwEu3Ik_S2YBCZ5TX_vg3uYUO8yTW6zY</a:t>
            </a: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endParaRPr sz="1800" dirty="0">
              <a:latin typeface="Castellar" pitchFamily="18" charset="0"/>
            </a:endParaRP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GB" sz="1800" dirty="0" smtClean="0"/>
              <a:t>  </a:t>
            </a:r>
            <a:r>
              <a:rPr lang="en-GB" sz="1800" dirty="0" smtClean="0">
                <a:latin typeface="Castellar" pitchFamily="18" charset="0"/>
              </a:rPr>
              <a:t>Final </a:t>
            </a:r>
            <a:r>
              <a:rPr lang="en-GB" sz="1800" dirty="0">
                <a:latin typeface="Castellar" pitchFamily="18" charset="0"/>
              </a:rPr>
              <a:t>Product </a:t>
            </a:r>
            <a:r>
              <a:rPr lang="en-GB" sz="1800" dirty="0" smtClean="0">
                <a:latin typeface="Castellar" pitchFamily="18" charset="0"/>
              </a:rPr>
              <a:t>Link:</a:t>
            </a:r>
            <a:endParaRPr sz="1800" dirty="0">
              <a:latin typeface="Castellar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6"/>
          <p:cNvSpPr txBox="1"/>
          <p:nvPr/>
        </p:nvSpPr>
        <p:spPr>
          <a:xfrm>
            <a:off x="169575" y="949575"/>
            <a:ext cx="8817300" cy="8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Proof of Registration on </a:t>
            </a:r>
            <a:r>
              <a:rPr lang="en-GB" sz="1800" u="sng">
                <a:solidFill>
                  <a:schemeClr val="hlink"/>
                </a:solidFill>
                <a:hlinkClick r:id="rId4"/>
              </a:rPr>
              <a:t>https://www.spaceappschallenge.org/nasa-space-apps-2024/2024-local-events/noida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4" name="Google Shape;134;p26"/>
          <p:cNvSpPr txBox="1"/>
          <p:nvPr/>
        </p:nvSpPr>
        <p:spPr>
          <a:xfrm>
            <a:off x="305225" y="1653800"/>
            <a:ext cx="8500800" cy="8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-GB" sz="1800">
                <a:solidFill>
                  <a:schemeClr val="dk2"/>
                </a:solidFill>
              </a:rPr>
              <a:t>Add screenshots of your registered profile on the above mentioned link.</a:t>
            </a:r>
            <a:endParaRPr sz="1800">
              <a:solidFill>
                <a:schemeClr val="dk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-GB" sz="1800">
                <a:solidFill>
                  <a:schemeClr val="dk2"/>
                </a:solidFill>
              </a:rPr>
              <a:t>Screenshots to be added for all of the team members.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85525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u="sng" dirty="0">
                <a:latin typeface="Castellar" panose="020A0402060406010301" pitchFamily="18" charset="0"/>
              </a:rPr>
              <a:t>Brief about the idea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>
              <a:latin typeface="Castellar" panose="020A0402060406010301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1800" dirty="0">
                <a:latin typeface="Castellar" panose="020A0402060406010301" pitchFamily="18" charset="0"/>
              </a:rPr>
              <a:t> </a:t>
            </a:r>
            <a:r>
              <a:rPr lang="en-US" sz="1800" dirty="0">
                <a:latin typeface="Calisto MT" panose="02040603050505030304" pitchFamily="18" charset="0"/>
              </a:rPr>
              <a:t>The brief about our idea is that we are                                                                            creating a website or an </a:t>
            </a:r>
            <a:r>
              <a:rPr lang="en-US" sz="1800" dirty="0" err="1">
                <a:latin typeface="Calisto MT" panose="02040603050505030304" pitchFamily="18" charset="0"/>
              </a:rPr>
              <a:t>publically</a:t>
            </a:r>
            <a:r>
              <a:rPr lang="en-US" sz="1800" dirty="0">
                <a:latin typeface="Calisto MT" panose="02040603050505030304" pitchFamily="18" charset="0"/>
              </a:rPr>
              <a:t> accessible                                                                  app of set of info about pace which can be helpful                                                            for students across the world.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Calisto MT" panose="0204060305050503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latin typeface="Calisto MT" panose="02040603050505030304" pitchFamily="18" charset="0"/>
              </a:rPr>
              <a:t>To make the sophisticated data collected by                                                                     NASA’s PACE satellite accessible and                                                                       comprehensible to students.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1800" dirty="0">
              <a:latin typeface="Calisto MT" panose="0204060305050503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dirty="0">
                <a:latin typeface="Calisto MT" panose="02040603050505030304" pitchFamily="18" charset="0"/>
              </a:rPr>
              <a:t>Simplifies complex information,                                                                                                   allowing students to engage with                                                                                                      and understand important environmental data.</a:t>
            </a:r>
            <a:endParaRPr lang="en-GB" sz="1800" dirty="0">
              <a:latin typeface="Calisto MT" panose="0204060305050503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8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183250" y="818550"/>
            <a:ext cx="8784300" cy="5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1" u="sng" dirty="0">
                <a:solidFill>
                  <a:srgbClr val="595959"/>
                </a:solidFill>
                <a:latin typeface="Castellar" panose="020A0402060406010301" pitchFamily="18" charset="0"/>
              </a:rPr>
              <a:t>UNIQUE IDENTIFICATION </a:t>
            </a:r>
            <a:r>
              <a:rPr lang="en-US" sz="1800" b="1" dirty="0">
                <a:solidFill>
                  <a:srgbClr val="595959"/>
                </a:solidFill>
              </a:rPr>
              <a:t>: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800" b="1" dirty="0">
              <a:solidFill>
                <a:srgbClr val="595959"/>
              </a:solidFill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595959"/>
                </a:solidFill>
                <a:latin typeface="Calisto MT" panose="02040603050505030304" pitchFamily="18" charset="0"/>
              </a:rPr>
              <a:t>Unlike generic educational </a:t>
            </a:r>
            <a:r>
              <a:rPr lang="en-US" sz="1600" b="1" dirty="0" err="1">
                <a:solidFill>
                  <a:srgbClr val="595959"/>
                </a:solidFill>
                <a:latin typeface="Calisto MT" panose="02040603050505030304" pitchFamily="18" charset="0"/>
              </a:rPr>
              <a:t>tools,this</a:t>
            </a:r>
            <a:r>
              <a:rPr lang="en-US" sz="1600" b="1" dirty="0">
                <a:solidFill>
                  <a:srgbClr val="595959"/>
                </a:solidFill>
                <a:latin typeface="Calisto MT" panose="02040603050505030304" pitchFamily="18" charset="0"/>
              </a:rPr>
              <a:t> approach leverages real time satellite </a:t>
            </a:r>
            <a:r>
              <a:rPr lang="en-US" sz="1600" b="1" dirty="0" err="1">
                <a:solidFill>
                  <a:srgbClr val="595959"/>
                </a:solidFill>
                <a:latin typeface="Calisto MT" panose="02040603050505030304" pitchFamily="18" charset="0"/>
              </a:rPr>
              <a:t>data,offering</a:t>
            </a:r>
            <a:r>
              <a:rPr lang="en-US" sz="1600" b="1" dirty="0">
                <a:solidFill>
                  <a:srgbClr val="595959"/>
                </a:solidFill>
                <a:latin typeface="Calisto MT" panose="02040603050505030304" pitchFamily="18" charset="0"/>
              </a:rPr>
              <a:t> students direct access to the scientific research and </a:t>
            </a:r>
            <a:r>
              <a:rPr lang="en-US" sz="1600" b="1" dirty="0" err="1">
                <a:solidFill>
                  <a:srgbClr val="595959"/>
                </a:solidFill>
                <a:latin typeface="Calisto MT" panose="02040603050505030304" pitchFamily="18" charset="0"/>
              </a:rPr>
              <a:t>technology.Provides</a:t>
            </a:r>
            <a:r>
              <a:rPr lang="en-US" sz="1600" b="1" dirty="0">
                <a:solidFill>
                  <a:srgbClr val="595959"/>
                </a:solidFill>
                <a:latin typeface="Calisto MT" panose="02040603050505030304" pitchFamily="18" charset="0"/>
              </a:rPr>
              <a:t> us with the Hands-on-Learning experience.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1" dirty="0">
              <a:solidFill>
                <a:srgbClr val="595959"/>
              </a:solidFill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 startAt="2"/>
            </a:pPr>
            <a:r>
              <a:rPr lang="en-US" sz="1800" b="1" u="sng" dirty="0">
                <a:solidFill>
                  <a:srgbClr val="595959"/>
                </a:solidFill>
                <a:latin typeface="Castellar" panose="020A0402060406010301" pitchFamily="18" charset="0"/>
              </a:rPr>
              <a:t>Solution to the problem </a:t>
            </a:r>
            <a:r>
              <a:rPr lang="en-US" sz="1800" b="1" dirty="0">
                <a:solidFill>
                  <a:srgbClr val="595959"/>
                </a:solidFill>
                <a:latin typeface="Castellar" panose="020A0402060406010301" pitchFamily="18" charset="0"/>
              </a:rPr>
              <a:t> :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 startAt="2"/>
            </a:pPr>
            <a:endParaRPr lang="en-US" sz="1800" b="1" dirty="0">
              <a:solidFill>
                <a:srgbClr val="595959"/>
              </a:solidFill>
              <a:latin typeface="Castellar" panose="020A0402060406010301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595959"/>
                </a:solidFill>
                <a:latin typeface="Calisto MT" panose="02040603050505030304" pitchFamily="18" charset="0"/>
              </a:rPr>
              <a:t>In this we are going to integrate complex data of the PACE satellite into a simpler form with the help of advanced technologies and by creating a user-friendly interface.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b="1" dirty="0">
              <a:solidFill>
                <a:srgbClr val="595959"/>
              </a:solidFill>
              <a:latin typeface="Calisto MT" panose="0204060305050503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 startAt="3"/>
            </a:pPr>
            <a:r>
              <a:rPr lang="en-US" sz="1800" b="1" u="sng" dirty="0">
                <a:solidFill>
                  <a:srgbClr val="595959"/>
                </a:solidFill>
                <a:latin typeface="Castellar" panose="020A0402060406010301" pitchFamily="18" charset="0"/>
              </a:rPr>
              <a:t>Unique selling proposition </a:t>
            </a:r>
            <a:r>
              <a:rPr lang="en-US" sz="1800" b="1" dirty="0">
                <a:solidFill>
                  <a:srgbClr val="595959"/>
                </a:solidFill>
                <a:latin typeface="Castellar" panose="020A0402060406010301" pitchFamily="18" charset="0"/>
              </a:rPr>
              <a:t>: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 startAt="3"/>
            </a:pPr>
            <a:endParaRPr lang="en-US" sz="1800" b="1" dirty="0">
              <a:solidFill>
                <a:srgbClr val="595959"/>
              </a:solidFill>
              <a:latin typeface="Castellar" panose="020A0402060406010301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595959"/>
                </a:solidFill>
                <a:latin typeface="Calisto MT" panose="02040603050505030304" pitchFamily="18" charset="0"/>
              </a:rPr>
              <a:t>Empowering students with embracing technologies and real world applications to deepen understanding of climate science and hands-on ocean literacy education.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1800" b="1" u="sng" dirty="0">
              <a:solidFill>
                <a:srgbClr val="595959"/>
              </a:solidFill>
              <a:latin typeface="Calisto MT" panose="0204060305050503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b="1" dirty="0">
              <a:solidFill>
                <a:srgbClr val="595959"/>
              </a:solidFill>
              <a:latin typeface="Castellar" panose="020A0402060406010301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800" b="1" dirty="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20073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0" y="896789"/>
            <a:ext cx="86988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 dirty="0">
                <a:latin typeface="Castellar" panose="020A0402060406010301" pitchFamily="18" charset="0"/>
              </a:rPr>
              <a:t>Aspects of the solution</a:t>
            </a:r>
            <a:r>
              <a:rPr lang="en-GB" sz="2400" dirty="0">
                <a:latin typeface="Castellar" panose="020A0402060406010301" pitchFamily="18" charset="0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2400" dirty="0">
              <a:latin typeface="Castellar" panose="020A0402060406010301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latin typeface="Castellar" panose="020A0402060406010301" pitchFamily="18" charset="0"/>
              </a:rPr>
              <a:t>Educational content 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Calisto MT" panose="02040603050505030304" pitchFamily="18" charset="0"/>
              </a:rPr>
              <a:t>     Incorporates up-to-date PACE satellite data , accurate information for high school students and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Calisto MT" panose="02040603050505030304" pitchFamily="18" charset="0"/>
              </a:rPr>
              <a:t>     public in a effective and user-friendly manner.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latin typeface="Calisto MT" panose="0204060305050503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latin typeface="Castellar" panose="020A0402060406010301" pitchFamily="18" charset="0"/>
              </a:rPr>
              <a:t>Resource library :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Calisto MT" panose="02040603050505030304" pitchFamily="18" charset="0"/>
              </a:rPr>
              <a:t>     Provide the data that can be downloaded and stored in a bulk for engagement with normal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Calisto MT" panose="02040603050505030304" pitchFamily="18" charset="0"/>
              </a:rPr>
              <a:t>     public.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Calisto MT" panose="02040603050505030304" pitchFamily="18" charset="0"/>
              </a:rPr>
              <a:t>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600" dirty="0">
                <a:latin typeface="Castellar" panose="020A0402060406010301" pitchFamily="18" charset="0"/>
              </a:rPr>
              <a:t>Discussion form :</a:t>
            </a:r>
            <a:r>
              <a:rPr lang="en-US" sz="1600" dirty="0">
                <a:latin typeface="Calisto MT" panose="02040603050505030304" pitchFamily="18" charset="0"/>
              </a:rPr>
              <a:t>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Calisto MT" panose="02040603050505030304" pitchFamily="18" charset="0"/>
              </a:rPr>
              <a:t>      Used to collect data from the user and also it help us with feedbacks and real time data from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latin typeface="Calisto MT" panose="02040603050505030304" pitchFamily="18" charset="0"/>
              </a:rPr>
              <a:t>      different generic applications.</a:t>
            </a:r>
            <a:endParaRPr sz="1600" dirty="0">
              <a:latin typeface="Calisto MT" panose="0204060305050503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/>
        </p:nvSpPr>
        <p:spPr>
          <a:xfrm>
            <a:off x="0" y="719133"/>
            <a:ext cx="87720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Process flow diagram or Use-case diagram</a:t>
            </a:r>
            <a:endParaRPr sz="1800"/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02B8CD18-7B13-2C8A-6CFC-30DD0493320F}"/>
              </a:ext>
            </a:extLst>
          </p:cNvPr>
          <p:cNvSpPr/>
          <p:nvPr/>
        </p:nvSpPr>
        <p:spPr>
          <a:xfrm>
            <a:off x="3689497" y="1140342"/>
            <a:ext cx="882503" cy="393405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F823109-CA92-A405-568B-5C71AAF39630}"/>
              </a:ext>
            </a:extLst>
          </p:cNvPr>
          <p:cNvSpPr/>
          <p:nvPr/>
        </p:nvSpPr>
        <p:spPr>
          <a:xfrm>
            <a:off x="3646968" y="1844941"/>
            <a:ext cx="1057940" cy="318976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Homepage</a:t>
            </a:r>
          </a:p>
        </p:txBody>
      </p:sp>
      <p:sp>
        <p:nvSpPr>
          <p:cNvPr id="5" name="Diamond 4">
            <a:extLst>
              <a:ext uri="{FF2B5EF4-FFF2-40B4-BE49-F238E27FC236}">
                <a16:creationId xmlns="" xmlns:a16="http://schemas.microsoft.com/office/drawing/2014/main" id="{FD89CDE9-70C5-B622-4012-3CFB8CBD6E90}"/>
              </a:ext>
            </a:extLst>
          </p:cNvPr>
          <p:cNvSpPr/>
          <p:nvPr/>
        </p:nvSpPr>
        <p:spPr>
          <a:xfrm>
            <a:off x="3378496" y="2423192"/>
            <a:ext cx="1594883" cy="707065"/>
          </a:xfrm>
          <a:prstGeom prst="diamon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</a:t>
            </a:r>
          </a:p>
          <a:p>
            <a:pPr algn="ctr"/>
            <a:r>
              <a:rPr lang="en-US" dirty="0"/>
              <a:t>Section</a:t>
            </a:r>
          </a:p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C2C61D1-A690-39CB-7C73-8586F6536DAF}"/>
              </a:ext>
            </a:extLst>
          </p:cNvPr>
          <p:cNvSpPr/>
          <p:nvPr/>
        </p:nvSpPr>
        <p:spPr>
          <a:xfrm>
            <a:off x="318977" y="3625702"/>
            <a:ext cx="972879" cy="38277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About Pace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42B36A3F-1881-BECB-0E56-4F7A02AF508A}"/>
              </a:ext>
            </a:extLst>
          </p:cNvPr>
          <p:cNvSpPr/>
          <p:nvPr/>
        </p:nvSpPr>
        <p:spPr>
          <a:xfrm>
            <a:off x="3732029" y="3439633"/>
            <a:ext cx="1142999" cy="56884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Exploration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661976B1-EF4C-BDF5-9A2D-C3745A607527}"/>
              </a:ext>
            </a:extLst>
          </p:cNvPr>
          <p:cNvSpPr/>
          <p:nvPr/>
        </p:nvSpPr>
        <p:spPr>
          <a:xfrm>
            <a:off x="7889357" y="3205717"/>
            <a:ext cx="1070345" cy="56884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Calculation materials</a:t>
            </a:r>
          </a:p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1265F31E-49AC-6588-B75F-D28BE426A9F8}"/>
              </a:ext>
            </a:extLst>
          </p:cNvPr>
          <p:cNvSpPr/>
          <p:nvPr/>
        </p:nvSpPr>
        <p:spPr>
          <a:xfrm>
            <a:off x="1036674" y="4311502"/>
            <a:ext cx="829340" cy="38277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1D57148A-2A80-A2F9-2F49-8B9417E283DA}"/>
              </a:ext>
            </a:extLst>
          </p:cNvPr>
          <p:cNvSpPr/>
          <p:nvPr/>
        </p:nvSpPr>
        <p:spPr>
          <a:xfrm>
            <a:off x="3888858" y="4424367"/>
            <a:ext cx="829340" cy="382772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Quizes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CA71DB37-789C-D0F9-9988-55BCE980F247}"/>
              </a:ext>
            </a:extLst>
          </p:cNvPr>
          <p:cNvSpPr/>
          <p:nvPr/>
        </p:nvSpPr>
        <p:spPr>
          <a:xfrm>
            <a:off x="5435009" y="4303548"/>
            <a:ext cx="1215656" cy="51300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Devlopment</a:t>
            </a:r>
            <a:r>
              <a:rPr lang="en-US" dirty="0"/>
              <a:t> ideas</a:t>
            </a:r>
          </a:p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34444DF9-23B3-8B73-25E1-1649C4535896}"/>
              </a:ext>
            </a:extLst>
          </p:cNvPr>
          <p:cNvSpPr/>
          <p:nvPr/>
        </p:nvSpPr>
        <p:spPr>
          <a:xfrm>
            <a:off x="7639493" y="4311502"/>
            <a:ext cx="967581" cy="495637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Research Guide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="" xmlns:a16="http://schemas.microsoft.com/office/drawing/2014/main" id="{9AA5E815-2A3A-7E4C-0CE2-1520C52BB3BC}"/>
              </a:ext>
            </a:extLst>
          </p:cNvPr>
          <p:cNvCxnSpPr/>
          <p:nvPr/>
        </p:nvCxnSpPr>
        <p:spPr>
          <a:xfrm>
            <a:off x="4152014" y="1589567"/>
            <a:ext cx="0" cy="255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="" xmlns:a16="http://schemas.microsoft.com/office/drawing/2014/main" id="{609A197E-7437-EA99-BDD1-00560180EF7B}"/>
              </a:ext>
            </a:extLst>
          </p:cNvPr>
          <p:cNvCxnSpPr/>
          <p:nvPr/>
        </p:nvCxnSpPr>
        <p:spPr>
          <a:xfrm>
            <a:off x="4152014" y="2238153"/>
            <a:ext cx="0" cy="185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="" xmlns:a16="http://schemas.microsoft.com/office/drawing/2014/main" id="{3471444A-C214-84A1-A11B-493503E11FB7}"/>
              </a:ext>
            </a:extLst>
          </p:cNvPr>
          <p:cNvCxnSpPr/>
          <p:nvPr/>
        </p:nvCxnSpPr>
        <p:spPr>
          <a:xfrm flipH="1">
            <a:off x="1158949" y="2776724"/>
            <a:ext cx="213714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="" xmlns:a16="http://schemas.microsoft.com/office/drawing/2014/main" id="{25F0CCF2-B358-6CCD-608A-6B16186FF013}"/>
              </a:ext>
            </a:extLst>
          </p:cNvPr>
          <p:cNvCxnSpPr/>
          <p:nvPr/>
        </p:nvCxnSpPr>
        <p:spPr>
          <a:xfrm>
            <a:off x="1158949" y="2776724"/>
            <a:ext cx="0" cy="765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="" xmlns:a16="http://schemas.microsoft.com/office/drawing/2014/main" id="{5EA71AEF-5CE2-10BD-8AB2-CA52A70D968D}"/>
              </a:ext>
            </a:extLst>
          </p:cNvPr>
          <p:cNvCxnSpPr/>
          <p:nvPr/>
        </p:nvCxnSpPr>
        <p:spPr>
          <a:xfrm>
            <a:off x="5061098" y="2776724"/>
            <a:ext cx="3290776" cy="409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="" xmlns:a16="http://schemas.microsoft.com/office/drawing/2014/main" id="{40A42871-0F4D-5B13-6FB2-C82A05916C6F}"/>
              </a:ext>
            </a:extLst>
          </p:cNvPr>
          <p:cNvCxnSpPr/>
          <p:nvPr/>
        </p:nvCxnSpPr>
        <p:spPr>
          <a:xfrm>
            <a:off x="8351875" y="2869357"/>
            <a:ext cx="0" cy="298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="" xmlns:a16="http://schemas.microsoft.com/office/drawing/2014/main" id="{67201E50-0A5C-D9F8-8F68-3DC4C00E8CAA}"/>
              </a:ext>
            </a:extLst>
          </p:cNvPr>
          <p:cNvCxnSpPr/>
          <p:nvPr/>
        </p:nvCxnSpPr>
        <p:spPr>
          <a:xfrm flipH="1">
            <a:off x="1924493" y="3774558"/>
            <a:ext cx="1765004" cy="649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="" xmlns:a16="http://schemas.microsoft.com/office/drawing/2014/main" id="{76BABA64-ACAB-9F5B-B8F8-B1E665FE5DFC}"/>
              </a:ext>
            </a:extLst>
          </p:cNvPr>
          <p:cNvCxnSpPr/>
          <p:nvPr/>
        </p:nvCxnSpPr>
        <p:spPr>
          <a:xfrm>
            <a:off x="8351874" y="3817088"/>
            <a:ext cx="0" cy="434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="" xmlns:a16="http://schemas.microsoft.com/office/drawing/2014/main" id="{E3EADFA6-5673-CFDF-1E67-4C006D4A9038}"/>
              </a:ext>
            </a:extLst>
          </p:cNvPr>
          <p:cNvCxnSpPr>
            <a:endCxn id="9" idx="0"/>
          </p:cNvCxnSpPr>
          <p:nvPr/>
        </p:nvCxnSpPr>
        <p:spPr>
          <a:xfrm>
            <a:off x="1036674" y="4034512"/>
            <a:ext cx="414670" cy="2769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="" xmlns:a16="http://schemas.microsoft.com/office/drawing/2014/main" id="{34C4EF8E-CAEA-3161-FB81-0FB95878CC28}"/>
              </a:ext>
            </a:extLst>
          </p:cNvPr>
          <p:cNvCxnSpPr/>
          <p:nvPr/>
        </p:nvCxnSpPr>
        <p:spPr>
          <a:xfrm>
            <a:off x="1451344" y="4758069"/>
            <a:ext cx="0" cy="3508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="" xmlns:a16="http://schemas.microsoft.com/office/drawing/2014/main" id="{50769958-E66D-5B9E-79ED-7D06315C0E01}"/>
              </a:ext>
            </a:extLst>
          </p:cNvPr>
          <p:cNvCxnSpPr>
            <a:stCxn id="12" idx="1"/>
          </p:cNvCxnSpPr>
          <p:nvPr/>
        </p:nvCxnSpPr>
        <p:spPr>
          <a:xfrm flipH="1">
            <a:off x="6650665" y="4559321"/>
            <a:ext cx="988828" cy="179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="" xmlns:a16="http://schemas.microsoft.com/office/drawing/2014/main" id="{55C4BA65-6369-27A9-EDEE-9D29322F4CB1}"/>
              </a:ext>
            </a:extLst>
          </p:cNvPr>
          <p:cNvCxnSpPr>
            <a:endCxn id="10" idx="3"/>
          </p:cNvCxnSpPr>
          <p:nvPr/>
        </p:nvCxnSpPr>
        <p:spPr>
          <a:xfrm flipH="1">
            <a:off x="4718198" y="4572000"/>
            <a:ext cx="677825" cy="4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="" xmlns:a16="http://schemas.microsoft.com/office/drawing/2014/main" id="{4FAF9D66-AF31-81A8-8B48-9BC2C9589548}"/>
              </a:ext>
            </a:extLst>
          </p:cNvPr>
          <p:cNvCxnSpPr/>
          <p:nvPr/>
        </p:nvCxnSpPr>
        <p:spPr>
          <a:xfrm>
            <a:off x="4152014" y="3167364"/>
            <a:ext cx="0" cy="272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="" xmlns:a16="http://schemas.microsoft.com/office/drawing/2014/main" id="{03746A10-9E0B-A35E-5F9B-0FC35F50F6B0}"/>
              </a:ext>
            </a:extLst>
          </p:cNvPr>
          <p:cNvCxnSpPr/>
          <p:nvPr/>
        </p:nvCxnSpPr>
        <p:spPr>
          <a:xfrm flipH="1" flipV="1">
            <a:off x="1866014" y="4572000"/>
            <a:ext cx="2022844" cy="4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863C3FF-1BD7-A1AF-7AA9-5BAAAA2624EA}"/>
              </a:ext>
            </a:extLst>
          </p:cNvPr>
          <p:cNvSpPr/>
          <p:nvPr/>
        </p:nvSpPr>
        <p:spPr>
          <a:xfrm>
            <a:off x="664535" y="1424762"/>
            <a:ext cx="1329070" cy="80275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Resoource</a:t>
            </a:r>
            <a:r>
              <a:rPr lang="en-US" dirty="0"/>
              <a:t> library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5E7157CF-D752-F4C3-779F-3A536B13F36C}"/>
              </a:ext>
            </a:extLst>
          </p:cNvPr>
          <p:cNvSpPr/>
          <p:nvPr/>
        </p:nvSpPr>
        <p:spPr>
          <a:xfrm>
            <a:off x="2615607" y="2619153"/>
            <a:ext cx="1371601" cy="85769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Contact Info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DC189775-9DE7-E78E-5422-9183B002C203}"/>
              </a:ext>
            </a:extLst>
          </p:cNvPr>
          <p:cNvSpPr/>
          <p:nvPr/>
        </p:nvSpPr>
        <p:spPr>
          <a:xfrm>
            <a:off x="5456275" y="2720162"/>
            <a:ext cx="1492102" cy="65567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Feedback</a:t>
            </a:r>
          </a:p>
        </p:txBody>
      </p:sp>
      <p:sp>
        <p:nvSpPr>
          <p:cNvPr id="5" name="Oval 4">
            <a:extLst>
              <a:ext uri="{FF2B5EF4-FFF2-40B4-BE49-F238E27FC236}">
                <a16:creationId xmlns="" xmlns:a16="http://schemas.microsoft.com/office/drawing/2014/main" id="{C466B72A-E827-0C64-4EFB-C28D335F2891}"/>
              </a:ext>
            </a:extLst>
          </p:cNvPr>
          <p:cNvSpPr/>
          <p:nvPr/>
        </p:nvSpPr>
        <p:spPr>
          <a:xfrm>
            <a:off x="5577663" y="3983664"/>
            <a:ext cx="1249325" cy="655675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="" xmlns:a16="http://schemas.microsoft.com/office/drawing/2014/main" id="{89ECEB8E-1B09-ACBB-0D45-43114617B345}"/>
              </a:ext>
            </a:extLst>
          </p:cNvPr>
          <p:cNvCxnSpPr/>
          <p:nvPr/>
        </p:nvCxnSpPr>
        <p:spPr>
          <a:xfrm>
            <a:off x="1281223" y="808074"/>
            <a:ext cx="0" cy="584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="" xmlns:a16="http://schemas.microsoft.com/office/drawing/2014/main" id="{BB8F978B-13FC-3447-BF36-15115086AAEA}"/>
              </a:ext>
            </a:extLst>
          </p:cNvPr>
          <p:cNvCxnSpPr/>
          <p:nvPr/>
        </p:nvCxnSpPr>
        <p:spPr>
          <a:xfrm>
            <a:off x="4056321" y="3048000"/>
            <a:ext cx="13503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CDA5665D-ABBF-9DBA-06A8-82A56C86D3E6}"/>
              </a:ext>
            </a:extLst>
          </p:cNvPr>
          <p:cNvCxnSpPr/>
          <p:nvPr/>
        </p:nvCxnSpPr>
        <p:spPr>
          <a:xfrm>
            <a:off x="1329070" y="2270051"/>
            <a:ext cx="0" cy="8771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="" xmlns:a16="http://schemas.microsoft.com/office/drawing/2014/main" id="{33AC5BAB-F053-6D36-9E86-34D9B67E1AFC}"/>
              </a:ext>
            </a:extLst>
          </p:cNvPr>
          <p:cNvCxnSpPr/>
          <p:nvPr/>
        </p:nvCxnSpPr>
        <p:spPr>
          <a:xfrm>
            <a:off x="1329070" y="3152553"/>
            <a:ext cx="128653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="" xmlns:a16="http://schemas.microsoft.com/office/drawing/2014/main" id="{19438340-22BD-AAEB-340C-33A4F61BBB6B}"/>
              </a:ext>
            </a:extLst>
          </p:cNvPr>
          <p:cNvCxnSpPr/>
          <p:nvPr/>
        </p:nvCxnSpPr>
        <p:spPr>
          <a:xfrm>
            <a:off x="6202326" y="3375837"/>
            <a:ext cx="0" cy="558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677" y="-1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0" y="710407"/>
            <a:ext cx="88209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u="sng" dirty="0">
                <a:latin typeface="Castellar" panose="020A0402060406010301" pitchFamily="18" charset="0"/>
              </a:rPr>
              <a:t>Architecture </a:t>
            </a:r>
            <a:r>
              <a:rPr lang="en-GB" sz="1800" b="1" dirty="0">
                <a:latin typeface="Castellar" panose="020A0402060406010301" pitchFamily="18" charset="0"/>
              </a:rPr>
              <a:t>: </a:t>
            </a:r>
            <a:endParaRPr sz="1800" b="1" dirty="0">
              <a:latin typeface="Castellar" panose="020A0402060406010301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="" xmlns:a16="http://schemas.microsoft.com/office/drawing/2014/main" id="{3491A6C8-6855-1748-DD8B-E5D4F6F8C6B9}"/>
              </a:ext>
            </a:extLst>
          </p:cNvPr>
          <p:cNvSpPr/>
          <p:nvPr/>
        </p:nvSpPr>
        <p:spPr>
          <a:xfrm>
            <a:off x="3773049" y="1291270"/>
            <a:ext cx="1154545" cy="346364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erlin Sans FB" panose="020E0602020502020306" pitchFamily="34" charset="0"/>
              </a:rPr>
              <a:t>Home page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85944283-1BD6-1AFE-290A-C48A2253387A}"/>
              </a:ext>
            </a:extLst>
          </p:cNvPr>
          <p:cNvSpPr/>
          <p:nvPr/>
        </p:nvSpPr>
        <p:spPr>
          <a:xfrm>
            <a:off x="499024" y="1980929"/>
            <a:ext cx="1330037" cy="33250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erlin Sans FB" panose="020E0602020502020306" pitchFamily="34" charset="0"/>
              </a:rPr>
              <a:t>Satellite details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1EE33C53-EF6F-D477-196C-FA28E0FE4664}"/>
              </a:ext>
            </a:extLst>
          </p:cNvPr>
          <p:cNvSpPr/>
          <p:nvPr/>
        </p:nvSpPr>
        <p:spPr>
          <a:xfrm>
            <a:off x="7155712" y="1980929"/>
            <a:ext cx="1710927" cy="33250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erlin Sans FB" panose="020E0602020502020306" pitchFamily="34" charset="0"/>
              </a:rPr>
              <a:t>Education Materials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0B6DF697-7698-7D9B-F79A-08841CBC634A}"/>
              </a:ext>
            </a:extLst>
          </p:cNvPr>
          <p:cNvSpPr/>
          <p:nvPr/>
        </p:nvSpPr>
        <p:spPr>
          <a:xfrm>
            <a:off x="3359396" y="1980928"/>
            <a:ext cx="1981849" cy="33250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erlin Sans FB" panose="020E0602020502020306" pitchFamily="34" charset="0"/>
              </a:rPr>
              <a:t>Interactive Dashboard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="" xmlns:a16="http://schemas.microsoft.com/office/drawing/2014/main" id="{2DF69308-CA74-F6CF-25AB-90292D11E759}"/>
              </a:ext>
            </a:extLst>
          </p:cNvPr>
          <p:cNvSpPr/>
          <p:nvPr/>
        </p:nvSpPr>
        <p:spPr>
          <a:xfrm>
            <a:off x="6924919" y="2924458"/>
            <a:ext cx="1948872" cy="494146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sto MT" panose="02040603050505030304" pitchFamily="18" charset="0"/>
              </a:rPr>
              <a:t>Activities</a:t>
            </a:r>
          </a:p>
          <a:p>
            <a:pPr algn="ctr"/>
            <a:r>
              <a:rPr lang="en-US" dirty="0">
                <a:latin typeface="Calisto MT" panose="02040603050505030304" pitchFamily="18" charset="0"/>
              </a:rPr>
              <a:t>-worksheets , guides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="" xmlns:a16="http://schemas.microsoft.com/office/drawing/2014/main" id="{87CAB6C9-503C-3380-1435-0C57640DA369}"/>
              </a:ext>
            </a:extLst>
          </p:cNvPr>
          <p:cNvSpPr/>
          <p:nvPr/>
        </p:nvSpPr>
        <p:spPr>
          <a:xfrm>
            <a:off x="3359396" y="2899609"/>
            <a:ext cx="1948871" cy="408563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sto MT" panose="02040603050505030304" pitchFamily="18" charset="0"/>
              </a:rPr>
              <a:t>Ocean Report , data</a:t>
            </a:r>
          </a:p>
          <a:p>
            <a:pPr algn="ctr"/>
            <a:r>
              <a:rPr lang="en-US" dirty="0">
                <a:latin typeface="Calisto MT" panose="02040603050505030304" pitchFamily="18" charset="0"/>
              </a:rPr>
              <a:t>-research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="" xmlns:a16="http://schemas.microsoft.com/office/drawing/2014/main" id="{383CA188-9950-7DDB-FCE7-BEB055BF2712}"/>
              </a:ext>
            </a:extLst>
          </p:cNvPr>
          <p:cNvSpPr/>
          <p:nvPr/>
        </p:nvSpPr>
        <p:spPr>
          <a:xfrm>
            <a:off x="238954" y="3772118"/>
            <a:ext cx="2586180" cy="447964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sto MT" panose="02040603050505030304" pitchFamily="18" charset="0"/>
              </a:rPr>
              <a:t>Teacher resources</a:t>
            </a:r>
          </a:p>
          <a:p>
            <a:pPr algn="ctr"/>
            <a:r>
              <a:rPr lang="en-US" dirty="0">
                <a:latin typeface="Calisto MT" panose="02040603050505030304" pitchFamily="18" charset="0"/>
              </a:rPr>
              <a:t>-Guide , study materials 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="" xmlns:a16="http://schemas.microsoft.com/office/drawing/2014/main" id="{EE1E19A3-120A-3D59-35FB-88078A64E8B2}"/>
              </a:ext>
            </a:extLst>
          </p:cNvPr>
          <p:cNvSpPr/>
          <p:nvPr/>
        </p:nvSpPr>
        <p:spPr>
          <a:xfrm>
            <a:off x="5530995" y="3772118"/>
            <a:ext cx="2557723" cy="447964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alisto MT" panose="02040603050505030304" pitchFamily="18" charset="0"/>
              </a:rPr>
              <a:t>Assesment</a:t>
            </a:r>
            <a:r>
              <a:rPr lang="en-US" dirty="0">
                <a:latin typeface="Calisto MT" panose="02040603050505030304" pitchFamily="18" charset="0"/>
              </a:rPr>
              <a:t> and Feedback</a:t>
            </a:r>
          </a:p>
          <a:p>
            <a:pPr algn="ctr"/>
            <a:r>
              <a:rPr lang="en-US" dirty="0">
                <a:latin typeface="Calisto MT" panose="02040603050505030304" pitchFamily="18" charset="0"/>
              </a:rPr>
              <a:t>-quizzes , Feedback Forms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="" xmlns:a16="http://schemas.microsoft.com/office/drawing/2014/main" id="{B20EAD2D-95AA-DFD8-CFF9-48283E895D48}"/>
              </a:ext>
            </a:extLst>
          </p:cNvPr>
          <p:cNvSpPr/>
          <p:nvPr/>
        </p:nvSpPr>
        <p:spPr>
          <a:xfrm>
            <a:off x="270209" y="2847572"/>
            <a:ext cx="1574800" cy="494146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sto MT" panose="02040603050505030304" pitchFamily="18" charset="0"/>
              </a:rPr>
              <a:t>Satellite complex data, reports  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="" xmlns:a16="http://schemas.microsoft.com/office/drawing/2014/main" id="{CA93DA9A-E2F0-40D0-C5D6-4BC3C6E8BC28}"/>
              </a:ext>
            </a:extLst>
          </p:cNvPr>
          <p:cNvSpPr/>
          <p:nvPr/>
        </p:nvSpPr>
        <p:spPr>
          <a:xfrm>
            <a:off x="3486723" y="4308083"/>
            <a:ext cx="1682143" cy="67516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sto MT" panose="02040603050505030304" pitchFamily="18" charset="0"/>
              </a:rPr>
              <a:t>Contact Information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="" xmlns:a16="http://schemas.microsoft.com/office/drawing/2014/main" id="{EAAEC60D-BF71-A5A5-478B-C7E6ECADCD02}"/>
              </a:ext>
            </a:extLst>
          </p:cNvPr>
          <p:cNvCxnSpPr/>
          <p:nvPr/>
        </p:nvCxnSpPr>
        <p:spPr>
          <a:xfrm>
            <a:off x="1055281" y="1792512"/>
            <a:ext cx="703343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="" xmlns:a16="http://schemas.microsoft.com/office/drawing/2014/main" id="{B603C6B1-4643-1B7A-B375-9D5B0888B008}"/>
              </a:ext>
            </a:extLst>
          </p:cNvPr>
          <p:cNvCxnSpPr/>
          <p:nvPr/>
        </p:nvCxnSpPr>
        <p:spPr>
          <a:xfrm>
            <a:off x="1057940" y="1792512"/>
            <a:ext cx="0" cy="188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="" xmlns:a16="http://schemas.microsoft.com/office/drawing/2014/main" id="{A94F75EA-EB39-F952-C3A1-A489776BE7C3}"/>
              </a:ext>
            </a:extLst>
          </p:cNvPr>
          <p:cNvCxnSpPr>
            <a:endCxn id="5" idx="0"/>
          </p:cNvCxnSpPr>
          <p:nvPr/>
        </p:nvCxnSpPr>
        <p:spPr>
          <a:xfrm>
            <a:off x="4350320" y="1792512"/>
            <a:ext cx="0" cy="188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="" xmlns:a16="http://schemas.microsoft.com/office/drawing/2014/main" id="{62355466-AB23-F673-71E0-66F6F8DA3CE1}"/>
              </a:ext>
            </a:extLst>
          </p:cNvPr>
          <p:cNvCxnSpPr/>
          <p:nvPr/>
        </p:nvCxnSpPr>
        <p:spPr>
          <a:xfrm>
            <a:off x="8088718" y="1792512"/>
            <a:ext cx="0" cy="188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="" xmlns:a16="http://schemas.microsoft.com/office/drawing/2014/main" id="{DACE8702-5769-AA81-FE13-A08809772F84}"/>
              </a:ext>
            </a:extLst>
          </p:cNvPr>
          <p:cNvCxnSpPr/>
          <p:nvPr/>
        </p:nvCxnSpPr>
        <p:spPr>
          <a:xfrm>
            <a:off x="4350320" y="1637634"/>
            <a:ext cx="0" cy="15487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="" xmlns:a16="http://schemas.microsoft.com/office/drawing/2014/main" id="{0E7A46F4-F8AA-20F4-DDAE-566F160CE051}"/>
              </a:ext>
            </a:extLst>
          </p:cNvPr>
          <p:cNvCxnSpPr/>
          <p:nvPr/>
        </p:nvCxnSpPr>
        <p:spPr>
          <a:xfrm>
            <a:off x="1055281" y="2336932"/>
            <a:ext cx="0" cy="4696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="" xmlns:a16="http://schemas.microsoft.com/office/drawing/2014/main" id="{4CE36A54-F8AD-36E6-9F85-553AA9935EAD}"/>
              </a:ext>
            </a:extLst>
          </p:cNvPr>
          <p:cNvCxnSpPr/>
          <p:nvPr/>
        </p:nvCxnSpPr>
        <p:spPr>
          <a:xfrm>
            <a:off x="8088718" y="2336083"/>
            <a:ext cx="0" cy="5657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="" xmlns:a16="http://schemas.microsoft.com/office/drawing/2014/main" id="{544ADB3B-9684-AE08-BC1D-BF269A9405EE}"/>
              </a:ext>
            </a:extLst>
          </p:cNvPr>
          <p:cNvCxnSpPr>
            <a:cxnSpLocks/>
          </p:cNvCxnSpPr>
          <p:nvPr/>
        </p:nvCxnSpPr>
        <p:spPr>
          <a:xfrm>
            <a:off x="5373124" y="2155633"/>
            <a:ext cx="17825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="" xmlns:a16="http://schemas.microsoft.com/office/drawing/2014/main" id="{1677D856-8B05-FE55-DEA1-E70996394271}"/>
              </a:ext>
            </a:extLst>
          </p:cNvPr>
          <p:cNvCxnSpPr>
            <a:cxnSpLocks/>
          </p:cNvCxnSpPr>
          <p:nvPr/>
        </p:nvCxnSpPr>
        <p:spPr>
          <a:xfrm>
            <a:off x="4350320" y="2336083"/>
            <a:ext cx="0" cy="5114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="" xmlns:a16="http://schemas.microsoft.com/office/drawing/2014/main" id="{87F8E905-5CC1-97FB-3612-546F244841D9}"/>
              </a:ext>
            </a:extLst>
          </p:cNvPr>
          <p:cNvCxnSpPr/>
          <p:nvPr/>
        </p:nvCxnSpPr>
        <p:spPr>
          <a:xfrm>
            <a:off x="5341245" y="3103890"/>
            <a:ext cx="158367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Freeform: Shape 50">
            <a:extLst>
              <a:ext uri="{FF2B5EF4-FFF2-40B4-BE49-F238E27FC236}">
                <a16:creationId xmlns="" xmlns:a16="http://schemas.microsoft.com/office/drawing/2014/main" id="{162B5173-95E3-7FF1-C465-322EFC11B00D}"/>
              </a:ext>
            </a:extLst>
          </p:cNvPr>
          <p:cNvSpPr/>
          <p:nvPr/>
        </p:nvSpPr>
        <p:spPr>
          <a:xfrm>
            <a:off x="1876647" y="3056860"/>
            <a:ext cx="4965404" cy="644064"/>
          </a:xfrm>
          <a:custGeom>
            <a:avLst/>
            <a:gdLst>
              <a:gd name="connsiteX0" fmla="*/ 0 w 4965404"/>
              <a:gd name="connsiteY0" fmla="*/ 0 h 644064"/>
              <a:gd name="connsiteX1" fmla="*/ 1589567 w 4965404"/>
              <a:gd name="connsiteY1" fmla="*/ 643270 h 644064"/>
              <a:gd name="connsiteX2" fmla="*/ 4965404 w 4965404"/>
              <a:gd name="connsiteY2" fmla="*/ 138224 h 644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65404" h="644064">
                <a:moveTo>
                  <a:pt x="0" y="0"/>
                </a:moveTo>
                <a:cubicBezTo>
                  <a:pt x="381000" y="310116"/>
                  <a:pt x="762000" y="620233"/>
                  <a:pt x="1589567" y="643270"/>
                </a:cubicBezTo>
                <a:cubicBezTo>
                  <a:pt x="2417134" y="666307"/>
                  <a:pt x="4383271" y="180754"/>
                  <a:pt x="4965404" y="138224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="" xmlns:a16="http://schemas.microsoft.com/office/drawing/2014/main" id="{40D6A7E8-DFEA-8415-7621-6ED8385E20BB}"/>
              </a:ext>
            </a:extLst>
          </p:cNvPr>
          <p:cNvCxnSpPr>
            <a:stCxn id="51" idx="2"/>
            <a:endCxn id="6" idx="1"/>
          </p:cNvCxnSpPr>
          <p:nvPr/>
        </p:nvCxnSpPr>
        <p:spPr>
          <a:xfrm flipV="1">
            <a:off x="6842051" y="3171531"/>
            <a:ext cx="82868" cy="23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="" xmlns:a16="http://schemas.microsoft.com/office/drawing/2014/main" id="{8E645423-4CCE-767E-390D-7B1A5D320E3D}"/>
              </a:ext>
            </a:extLst>
          </p:cNvPr>
          <p:cNvCxnSpPr/>
          <p:nvPr/>
        </p:nvCxnSpPr>
        <p:spPr>
          <a:xfrm>
            <a:off x="2814255" y="3996100"/>
            <a:ext cx="27058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="" xmlns:a16="http://schemas.microsoft.com/office/drawing/2014/main" id="{B39D4417-F828-6B63-948C-C9282103A59C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2307265" y="3103890"/>
            <a:ext cx="1052131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="" xmlns:a16="http://schemas.microsoft.com/office/drawing/2014/main" id="{372B78B5-7D45-7232-79D8-A61BCC5DE165}"/>
              </a:ext>
            </a:extLst>
          </p:cNvPr>
          <p:cNvCxnSpPr/>
          <p:nvPr/>
        </p:nvCxnSpPr>
        <p:spPr>
          <a:xfrm>
            <a:off x="2293379" y="3103890"/>
            <a:ext cx="0" cy="632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="" xmlns:a16="http://schemas.microsoft.com/office/drawing/2014/main" id="{7A341444-3AE0-99D3-1EBC-92AA6FB6BAAA}"/>
              </a:ext>
            </a:extLst>
          </p:cNvPr>
          <p:cNvCxnSpPr>
            <a:endCxn id="15" idx="1"/>
          </p:cNvCxnSpPr>
          <p:nvPr/>
        </p:nvCxnSpPr>
        <p:spPr>
          <a:xfrm>
            <a:off x="2825134" y="4120116"/>
            <a:ext cx="661589" cy="525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="" xmlns:a16="http://schemas.microsoft.com/office/drawing/2014/main" id="{4FE83B07-FC77-F5BE-EEC8-033F2D3BA2BA}"/>
              </a:ext>
            </a:extLst>
          </p:cNvPr>
          <p:cNvSpPr/>
          <p:nvPr/>
        </p:nvSpPr>
        <p:spPr>
          <a:xfrm>
            <a:off x="6133082" y="4515258"/>
            <a:ext cx="1134271" cy="36508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Students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="" xmlns:a16="http://schemas.microsoft.com/office/drawing/2014/main" id="{56E533AF-EA24-9F4A-93E3-8623BAC0878B}"/>
              </a:ext>
            </a:extLst>
          </p:cNvPr>
          <p:cNvCxnSpPr/>
          <p:nvPr/>
        </p:nvCxnSpPr>
        <p:spPr>
          <a:xfrm>
            <a:off x="6924919" y="4252104"/>
            <a:ext cx="0" cy="263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="" xmlns:a16="http://schemas.microsoft.com/office/drawing/2014/main" id="{6B9271F6-C770-330F-3045-58A5AB10FA88}"/>
              </a:ext>
            </a:extLst>
          </p:cNvPr>
          <p:cNvCxnSpPr/>
          <p:nvPr/>
        </p:nvCxnSpPr>
        <p:spPr>
          <a:xfrm flipH="1">
            <a:off x="5168866" y="4697801"/>
            <a:ext cx="9642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="" xmlns:a16="http://schemas.microsoft.com/office/drawing/2014/main" id="{DFB0D7D7-84A4-D16A-46C7-BA8CD8E3E6AD}"/>
              </a:ext>
            </a:extLst>
          </p:cNvPr>
          <p:cNvCxnSpPr/>
          <p:nvPr/>
        </p:nvCxnSpPr>
        <p:spPr>
          <a:xfrm flipH="1">
            <a:off x="7485321" y="3460898"/>
            <a:ext cx="414034" cy="3112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619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/>
        </p:nvSpPr>
        <p:spPr>
          <a:xfrm>
            <a:off x="158825" y="757382"/>
            <a:ext cx="8784300" cy="549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 dirty="0">
                <a:latin typeface="Castellar" panose="020A0402060406010301" pitchFamily="18" charset="0"/>
              </a:rPr>
              <a:t>Technologies </a:t>
            </a:r>
            <a:r>
              <a:rPr lang="en-GB" sz="2400" dirty="0">
                <a:latin typeface="Castellar" panose="020A0402060406010301" pitchFamily="18" charset="0"/>
              </a:rPr>
              <a:t>: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2400" dirty="0">
                <a:latin typeface="Calisto MT" panose="02040603050505030304" pitchFamily="18" charset="0"/>
              </a:rPr>
              <a:t>Front end 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latin typeface="Calisto MT" panose="02040603050505030304" pitchFamily="18" charset="0"/>
              </a:rPr>
              <a:t>              Html</a:t>
            </a:r>
            <a:r>
              <a:rPr lang="en-GB" sz="2400" dirty="0">
                <a:latin typeface="Calisto MT" panose="02040603050505030304" pitchFamily="18" charset="0"/>
              </a:rPr>
              <a:t> : </a:t>
            </a:r>
            <a:r>
              <a:rPr lang="en-GB" sz="1800" dirty="0">
                <a:latin typeface="Calisto MT" panose="02040603050505030304" pitchFamily="18" charset="0"/>
              </a:rPr>
              <a:t>For making skeleton of websites.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latin typeface="Calisto MT" panose="02040603050505030304" pitchFamily="18" charset="0"/>
              </a:rPr>
              <a:t>              </a:t>
            </a:r>
            <a:r>
              <a:rPr lang="en-GB" sz="1800" dirty="0" err="1">
                <a:latin typeface="Calisto MT" panose="02040603050505030304" pitchFamily="18" charset="0"/>
              </a:rPr>
              <a:t>Css</a:t>
            </a:r>
            <a:r>
              <a:rPr lang="en-GB" sz="1800" dirty="0">
                <a:latin typeface="Calisto MT" panose="02040603050505030304" pitchFamily="18" charset="0"/>
              </a:rPr>
              <a:t>    : For styling the website.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latin typeface="Calisto MT" panose="02040603050505030304" pitchFamily="18" charset="0"/>
              </a:rPr>
              <a:t>     Java Script : For giving specific positions.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1800" dirty="0">
              <a:latin typeface="Calisto MT" panose="0204060305050503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2400" dirty="0">
                <a:latin typeface="Calisto MT" panose="02040603050505030304" pitchFamily="18" charset="0"/>
              </a:rPr>
              <a:t>Back end :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2400" dirty="0">
                <a:latin typeface="Calisto MT" panose="02040603050505030304" pitchFamily="18" charset="0"/>
              </a:rPr>
              <a:t>         </a:t>
            </a:r>
            <a:r>
              <a:rPr lang="en-GB" sz="1800" dirty="0">
                <a:latin typeface="Calisto MT" panose="02040603050505030304" pitchFamily="18" charset="0"/>
              </a:rPr>
              <a:t>Note </a:t>
            </a:r>
            <a:r>
              <a:rPr lang="en-GB" sz="1800" dirty="0" err="1">
                <a:latin typeface="Calisto MT" panose="02040603050505030304" pitchFamily="18" charset="0"/>
              </a:rPr>
              <a:t>js</a:t>
            </a:r>
            <a:r>
              <a:rPr lang="en-GB" sz="1800" dirty="0">
                <a:latin typeface="Calisto MT" panose="02040603050505030304" pitchFamily="18" charset="0"/>
              </a:rPr>
              <a:t> : For real time data handling.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latin typeface="Calisto MT" panose="02040603050505030304" pitchFamily="18" charset="0"/>
              </a:rPr>
              <a:t>            Python : Handle large datasets generated by pace </a:t>
            </a:r>
            <a:r>
              <a:rPr lang="en-GB" sz="1800" dirty="0" err="1">
                <a:latin typeface="Calisto MT" panose="02040603050505030304" pitchFamily="18" charset="0"/>
              </a:rPr>
              <a:t>sattelites</a:t>
            </a:r>
            <a:r>
              <a:rPr lang="en-GB" sz="1800" dirty="0">
                <a:latin typeface="Calisto MT" panose="02040603050505030304" pitchFamily="18" charset="0"/>
              </a:rPr>
              <a:t>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latin typeface="Calisto MT" panose="02040603050505030304" pitchFamily="18" charset="0"/>
              </a:rPr>
              <a:t>   Restful APIs : can provide the structured data.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latin typeface="Calisto MT" panose="02040603050505030304" pitchFamily="18" charset="0"/>
              </a:rPr>
              <a:t>       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GB" sz="2400" dirty="0">
                <a:latin typeface="Calisto MT" panose="02040603050505030304" pitchFamily="18" charset="0"/>
              </a:rPr>
              <a:t>Data management :</a:t>
            </a:r>
          </a:p>
          <a:p>
            <a:r>
              <a:rPr lang="en-GB" sz="2400" dirty="0">
                <a:latin typeface="Calisto MT" panose="02040603050505030304" pitchFamily="18" charset="0"/>
              </a:rPr>
              <a:t>         </a:t>
            </a:r>
            <a:r>
              <a:rPr lang="en-GB" sz="1800" dirty="0">
                <a:latin typeface="Calisto MT" panose="02040603050505030304" pitchFamily="18" charset="0"/>
              </a:rPr>
              <a:t>My </a:t>
            </a:r>
            <a:r>
              <a:rPr lang="en-GB" sz="1800" dirty="0" err="1">
                <a:latin typeface="Calisto MT" panose="02040603050505030304" pitchFamily="18" charset="0"/>
              </a:rPr>
              <a:t>Sql</a:t>
            </a:r>
            <a:r>
              <a:rPr lang="en-GB" sz="1800" dirty="0">
                <a:latin typeface="Calisto MT" panose="02040603050505030304" pitchFamily="18" charset="0"/>
              </a:rPr>
              <a:t> : For handling unstructured user data.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2400" dirty="0">
              <a:latin typeface="Calisto MT" panose="0204060305050503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2400" dirty="0">
              <a:latin typeface="Calisto MT" panose="0204060305050503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GB" sz="1800" dirty="0">
              <a:latin typeface="Calisto MT" panose="02040603050505030304" pitchFamily="18" charset="0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1800" dirty="0">
              <a:latin typeface="Calisto MT" panose="02040603050505030304" pitchFamily="18" charset="0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GB" sz="1800" dirty="0">
              <a:latin typeface="Calisto MT" panose="02040603050505030304" pitchFamily="18" charset="0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latin typeface="Calisto MT" panose="02040603050505030304" pitchFamily="18" charset="0"/>
              </a:rPr>
              <a:t>           </a:t>
            </a:r>
            <a:endParaRPr sz="1800" dirty="0">
              <a:latin typeface="Calisto MT" panose="0204060305050503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"/>
          <p:cNvSpPr txBox="1"/>
          <p:nvPr/>
        </p:nvSpPr>
        <p:spPr>
          <a:xfrm>
            <a:off x="219900" y="855225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Snapshots of the prototype</a:t>
            </a:r>
            <a:endParaRPr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58" y="1397397"/>
            <a:ext cx="2846440" cy="14901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58" y="3094089"/>
            <a:ext cx="2787445" cy="15014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096" y="1379496"/>
            <a:ext cx="2750574" cy="15080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096" y="3094089"/>
            <a:ext cx="2750574" cy="1538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195" y="1379496"/>
            <a:ext cx="2711806" cy="15080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195" y="3094089"/>
            <a:ext cx="2711806" cy="15382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511</Words>
  <Application>Microsoft Office PowerPoint</Application>
  <PresentationFormat>On-screen Show (16:9)</PresentationFormat>
  <Paragraphs>110</Paragraphs>
  <Slides>13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Aditya Bhatt</dc:creator>
  <cp:lastModifiedBy>ACER</cp:lastModifiedBy>
  <cp:revision>6</cp:revision>
  <dcterms:modified xsi:type="dcterms:W3CDTF">2024-10-05T10:12:12Z</dcterms:modified>
</cp:coreProperties>
</file>